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78" r:id="rId3"/>
    <p:sldId id="277" r:id="rId4"/>
    <p:sldId id="308" r:id="rId5"/>
    <p:sldId id="276" r:id="rId6"/>
    <p:sldId id="279" r:id="rId7"/>
    <p:sldId id="315" r:id="rId8"/>
    <p:sldId id="316" r:id="rId9"/>
    <p:sldId id="309" r:id="rId10"/>
    <p:sldId id="289" r:id="rId11"/>
    <p:sldId id="290" r:id="rId12"/>
    <p:sldId id="312" r:id="rId13"/>
    <p:sldId id="314" r:id="rId14"/>
    <p:sldId id="291" r:id="rId15"/>
    <p:sldId id="307" r:id="rId16"/>
    <p:sldId id="298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esProps" Target="presProps.xml"/><Relationship Id="rId4" Type="http://schemas.openxmlformats.org/officeDocument/2006/relationships/slide" Target="slides/slide3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meshchaitoo:Desktop:2011-Projects:OECS%20study:St%20Lucia:Economics%20Statistics-St%20Luci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meshchaitoo:Desktop:2011-Projects:OECS%20study:St%20Lucia:Economics%20Statistics-St%20Lucia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meshchaitoo:Desktop:2011-Projects:OECS%20study:St%20Lucia:Economics%20Statistics-St%20Lucia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meshchaitoo:Desktop:2011-Projects:OECS%20study:St%20Lucia:Economics%20Statistics-St%20Lucia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rameshchaitoo:Desktop:2011-Projects:OECS%20study:St%20Lucia:Economics%20Statistics-St%20Luci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sz="15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r>
              <a:rPr lang="en-US"/>
              <a:t>Main Sectors Contribution: % OF GDP 2010</a:t>
            </a:r>
          </a:p>
        </c:rich>
      </c:tx>
      <c:layout>
        <c:manualLayout>
          <c:xMode val="edge"/>
          <c:yMode val="edge"/>
          <c:x val="0.228222859337705"/>
          <c:y val="0.0297297297297297"/>
        </c:manualLayout>
      </c:layout>
      <c:spPr>
        <a:noFill/>
        <a:ln w="25400">
          <a:noFill/>
        </a:ln>
      </c:spPr>
    </c:title>
    <c:view3D>
      <c:rotX val="40"/>
      <c:perspective val="0"/>
    </c:view3D>
    <c:plotArea>
      <c:layout>
        <c:manualLayout>
          <c:layoutTarget val="inner"/>
          <c:xMode val="edge"/>
          <c:yMode val="edge"/>
          <c:x val="0.252613132973644"/>
          <c:y val="0.300000395904239"/>
          <c:w val="0.364111343389598"/>
          <c:h val="0.424324884296986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0"/>
            <c:spPr>
              <a:solidFill>
                <a:srgbClr val="3399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rgbClr val="F2088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FF99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0030989340875166"/>
                  <c:y val="-0.13716110761504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0.0403971304240604"/>
                  <c:y val="-0.0770774716080668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0.0844557899677622"/>
                  <c:y val="-0.0106990563715852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0.0697589829317138"/>
                  <c:y val="0.0473175940297794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0.137061312757826"/>
                  <c:y val="0.11369294074133"/>
                </c:manualLayout>
              </c:layout>
              <c:dLblPos val="bestFit"/>
              <c:showVal val="1"/>
              <c:showCatName val="1"/>
            </c:dLbl>
            <c:dLbl>
              <c:idx val="5"/>
              <c:layout>
                <c:manualLayout>
                  <c:x val="0.166890047862075"/>
                  <c:y val="0.120952084193323"/>
                </c:manualLayout>
              </c:layout>
              <c:dLblPos val="bestFit"/>
              <c:showVal val="1"/>
              <c:showCatName val="1"/>
            </c:dLbl>
            <c:dLbl>
              <c:idx val="6"/>
              <c:layout>
                <c:manualLayout>
                  <c:x val="0.0655946013126626"/>
                  <c:y val="0.10494420898652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0.0593200511098293"/>
                  <c:y val="-0.0763980794646906"/>
                </c:manualLayout>
              </c:layout>
              <c:dLblPos val="bestFit"/>
              <c:showVal val="1"/>
              <c:showCatNam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5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'Main Sectors Contrib. to GDP 10'!$B$10:$B$17</c:f>
              <c:strCache>
                <c:ptCount val="8"/>
                <c:pt idx="0">
                  <c:v>Tourism</c:v>
                </c:pt>
                <c:pt idx="1">
                  <c:v>Agriculture</c:v>
                </c:pt>
                <c:pt idx="2">
                  <c:v>Manufacturing</c:v>
                </c:pt>
                <c:pt idx="3">
                  <c:v>Construction</c:v>
                </c:pt>
                <c:pt idx="4">
                  <c:v>Communications</c:v>
                </c:pt>
                <c:pt idx="5">
                  <c:v>Banking &amp; Insurance</c:v>
                </c:pt>
                <c:pt idx="6">
                  <c:v>Wholesale &amp; Retail</c:v>
                </c:pt>
                <c:pt idx="7">
                  <c:v>Real Estate</c:v>
                </c:pt>
              </c:strCache>
            </c:strRef>
          </c:cat>
          <c:val>
            <c:numRef>
              <c:f>'Main Sectors Contrib. to GDP 10'!$C$10:$C$17</c:f>
              <c:numCache>
                <c:formatCode>0.00%</c:formatCode>
                <c:ptCount val="8"/>
                <c:pt idx="0">
                  <c:v>0.1069</c:v>
                </c:pt>
                <c:pt idx="1">
                  <c:v>0.0349</c:v>
                </c:pt>
                <c:pt idx="2">
                  <c:v>0.0617</c:v>
                </c:pt>
                <c:pt idx="3">
                  <c:v>0.1073</c:v>
                </c:pt>
                <c:pt idx="4">
                  <c:v>0.0686</c:v>
                </c:pt>
                <c:pt idx="5">
                  <c:v>0.0751</c:v>
                </c:pt>
                <c:pt idx="6">
                  <c:v>0.0917</c:v>
                </c:pt>
                <c:pt idx="7">
                  <c:v>0.133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sz="1425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r>
              <a:rPr lang="en-US"/>
              <a:t>Main Sectors Contribution: % OF GDP 2009</a:t>
            </a:r>
          </a:p>
        </c:rich>
      </c:tx>
      <c:layout>
        <c:manualLayout>
          <c:xMode val="edge"/>
          <c:yMode val="edge"/>
          <c:x val="0.230055658627087"/>
          <c:y val="0.03125"/>
        </c:manualLayout>
      </c:layout>
      <c:spPr>
        <a:noFill/>
        <a:ln w="25400">
          <a:noFill/>
        </a:ln>
      </c:spPr>
    </c:title>
    <c:view3D>
      <c:rotX val="40"/>
      <c:perspective val="0"/>
    </c:view3D>
    <c:plotArea>
      <c:layout>
        <c:manualLayout>
          <c:layoutTarget val="inner"/>
          <c:xMode val="edge"/>
          <c:yMode val="edge"/>
          <c:x val="0.261595547309833"/>
          <c:y val="0.309659520457209"/>
          <c:w val="0.350649350649351"/>
          <c:h val="0.403409650503888"/>
        </c:manualLayout>
      </c:layout>
      <c:pie3DChart>
        <c:varyColors val="1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00583977327509388"/>
                  <c:y val="-0.132900406723018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0.0373836062699955"/>
                  <c:y val="-0.081400803108458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0.0789934699720977"/>
                  <c:y val="-0.0291952342225508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0.0692295443589031"/>
                  <c:y val="0.00557748216020237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0.0569374607394853"/>
                  <c:y val="0.0641581509561533"/>
                </c:manualLayout>
              </c:layout>
              <c:dLblPos val="bestFit"/>
              <c:showVal val="1"/>
              <c:showCatName val="1"/>
            </c:dLbl>
            <c:dLbl>
              <c:idx val="5"/>
              <c:layout>
                <c:manualLayout>
                  <c:x val="0.203651848713716"/>
                  <c:y val="0.0712385174709976"/>
                </c:manualLayout>
              </c:layout>
              <c:dLblPos val="bestFit"/>
              <c:showVal val="1"/>
              <c:showCatName val="1"/>
            </c:dLbl>
            <c:dLbl>
              <c:idx val="6"/>
              <c:layout>
                <c:manualLayout>
                  <c:x val="0.0589382496019166"/>
                  <c:y val="0.10190916186133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0.0636210246446467"/>
                  <c:y val="-0.0731544281063933"/>
                </c:manualLayout>
              </c:layout>
              <c:dLblPos val="bestFit"/>
              <c:showVal val="1"/>
              <c:showCatNam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'Main Sectors Contrib. to GDP 09'!$B$10:$B$17</c:f>
              <c:strCache>
                <c:ptCount val="8"/>
                <c:pt idx="0">
                  <c:v>Tourism</c:v>
                </c:pt>
                <c:pt idx="1">
                  <c:v>Agriculture</c:v>
                </c:pt>
                <c:pt idx="2">
                  <c:v>Manufacturing</c:v>
                </c:pt>
                <c:pt idx="3">
                  <c:v>Construction</c:v>
                </c:pt>
                <c:pt idx="4">
                  <c:v>Communications</c:v>
                </c:pt>
                <c:pt idx="5">
                  <c:v>Banking &amp; Insurance</c:v>
                </c:pt>
                <c:pt idx="6">
                  <c:v>Wholesale &amp; Retail</c:v>
                </c:pt>
                <c:pt idx="7">
                  <c:v>Real Estate</c:v>
                </c:pt>
              </c:strCache>
            </c:strRef>
          </c:cat>
          <c:val>
            <c:numRef>
              <c:f>'Main Sectors Contrib. to GDP 09'!$C$10:$C$17</c:f>
              <c:numCache>
                <c:formatCode>0.00%</c:formatCode>
                <c:ptCount val="8"/>
                <c:pt idx="0">
                  <c:v>0.1156</c:v>
                </c:pt>
                <c:pt idx="1">
                  <c:v>0.038</c:v>
                </c:pt>
                <c:pt idx="2">
                  <c:v>0.063</c:v>
                </c:pt>
                <c:pt idx="3">
                  <c:v>0.0528</c:v>
                </c:pt>
                <c:pt idx="4">
                  <c:v>0.1185</c:v>
                </c:pt>
                <c:pt idx="5">
                  <c:v>0.155</c:v>
                </c:pt>
                <c:pt idx="6">
                  <c:v>0.113</c:v>
                </c:pt>
                <c:pt idx="7">
                  <c:v>0.1459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r>
              <a:rPr lang="en-US"/>
              <a:t>FDI Indicatiors 2004 - 2011</a:t>
            </a:r>
          </a:p>
        </c:rich>
      </c:tx>
      <c:layout>
        <c:manualLayout>
          <c:xMode val="edge"/>
          <c:yMode val="edge"/>
          <c:x val="0.38493756795045"/>
          <c:y val="0.0324074074074074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8786722005265"/>
          <c:y val="0.175926124771824"/>
          <c:w val="0.696653431302946"/>
          <c:h val="0.689815594500048"/>
        </c:manualLayout>
      </c:layout>
      <c:lineChart>
        <c:grouping val="standard"/>
        <c:ser>
          <c:idx val="0"/>
          <c:order val="0"/>
          <c:tx>
            <c:strRef>
              <c:f>'FDI indicators'!$B$2</c:f>
              <c:strCache>
                <c:ptCount val="1"/>
                <c:pt idx="0">
                  <c:v>FDI Inflows 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strRef>
              <c:f>'FDI indicators'!$A$3:$A$10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 proj</c:v>
                </c:pt>
              </c:strCache>
            </c:strRef>
          </c:cat>
          <c:val>
            <c:numRef>
              <c:f>'FDI indicators'!$B$3:$B$10</c:f>
              <c:numCache>
                <c:formatCode>_(* #,##0.00_);_(* \(#,##0.00\);_(* "-"??_);_(@_)</c:formatCode>
                <c:ptCount val="8"/>
                <c:pt idx="0">
                  <c:v>206.60477</c:v>
                </c:pt>
                <c:pt idx="1">
                  <c:v>211.23026</c:v>
                </c:pt>
                <c:pt idx="2">
                  <c:v>631.62378</c:v>
                </c:pt>
                <c:pt idx="3">
                  <c:v>638.86</c:v>
                </c:pt>
                <c:pt idx="4">
                  <c:v>465.531565</c:v>
                </c:pt>
                <c:pt idx="5">
                  <c:v>449.9345929999999</c:v>
                </c:pt>
                <c:pt idx="6">
                  <c:v>386.823477</c:v>
                </c:pt>
                <c:pt idx="7">
                  <c:v>328.93498</c:v>
                </c:pt>
              </c:numCache>
            </c:numRef>
          </c:val>
        </c:ser>
        <c:marker val="1"/>
        <c:axId val="492782456"/>
        <c:axId val="492511016"/>
      </c:lineChart>
      <c:catAx>
        <c:axId val="49278245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492511016"/>
        <c:crosses val="autoZero"/>
        <c:auto val="1"/>
        <c:lblAlgn val="ctr"/>
        <c:lblOffset val="100"/>
        <c:tickLblSkip val="1"/>
        <c:tickMarkSkip val="1"/>
      </c:catAx>
      <c:valAx>
        <c:axId val="4925110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EC$ - Millions</a:t>
                </a:r>
              </a:p>
            </c:rich>
          </c:tx>
          <c:layout>
            <c:manualLayout>
              <c:xMode val="edge"/>
              <c:yMode val="edge"/>
              <c:x val="0.0313807531380753"/>
              <c:y val="0.393518883056285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492782456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0084505650183"/>
          <c:y val="0.550926655001458"/>
          <c:w val="0.17364033209238"/>
          <c:h val="0.0833333333333334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1" i="0" u="none" strike="noStrike" baseline="0">
              <a:solidFill>
                <a:srgbClr val="000000"/>
              </a:solidFill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sz="85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r>
              <a:rPr lang="en-US"/>
              <a:t>FDI Stock 2004 - 2011</a:t>
            </a:r>
          </a:p>
        </c:rich>
      </c:tx>
      <c:layout>
        <c:manualLayout>
          <c:xMode val="edge"/>
          <c:yMode val="edge"/>
          <c:x val="0.406639330872023"/>
          <c:y val="0.032258064516129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16182660886641"/>
          <c:y val="0.175115601408593"/>
          <c:w val="0.690871894200921"/>
          <c:h val="0.691245795033921"/>
        </c:manualLayout>
      </c:layout>
      <c:lineChart>
        <c:grouping val="standard"/>
        <c:ser>
          <c:idx val="1"/>
          <c:order val="0"/>
          <c:tx>
            <c:strRef>
              <c:f>'FDI indicators'!$B$31</c:f>
              <c:strCache>
                <c:ptCount val="1"/>
                <c:pt idx="0">
                  <c:v>FDI stock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strRef>
              <c:f>'FDI indicators'!$A$32:$A$39</c:f>
              <c:strCach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 pr</c:v>
                </c:pt>
              </c:strCache>
            </c:strRef>
          </c:cat>
          <c:val>
            <c:numRef>
              <c:f>'FDI indicators'!$B$32:$B$39</c:f>
              <c:numCache>
                <c:formatCode>_(* #,##0.00_);_(* \(#,##0.00\);_(* "-"??_);_(@_)</c:formatCode>
                <c:ptCount val="8"/>
                <c:pt idx="0">
                  <c:v>206.60477</c:v>
                </c:pt>
                <c:pt idx="1">
                  <c:v>417.83503</c:v>
                </c:pt>
                <c:pt idx="2">
                  <c:v>1049.45881</c:v>
                </c:pt>
                <c:pt idx="3">
                  <c:v>1688.31881</c:v>
                </c:pt>
                <c:pt idx="4">
                  <c:v>2153.850375</c:v>
                </c:pt>
                <c:pt idx="5">
                  <c:v>2603.784968</c:v>
                </c:pt>
                <c:pt idx="6">
                  <c:v>2990.608445</c:v>
                </c:pt>
                <c:pt idx="7">
                  <c:v>3319.543425</c:v>
                </c:pt>
              </c:numCache>
            </c:numRef>
          </c:val>
        </c:ser>
        <c:marker val="1"/>
        <c:axId val="492365480"/>
        <c:axId val="492354520"/>
      </c:lineChart>
      <c:catAx>
        <c:axId val="492365480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492354520"/>
        <c:crosses val="autoZero"/>
        <c:auto val="1"/>
        <c:lblAlgn val="ctr"/>
        <c:lblOffset val="100"/>
        <c:tickLblSkip val="1"/>
        <c:tickMarkSkip val="1"/>
      </c:catAx>
      <c:valAx>
        <c:axId val="492354520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r>
                  <a:rPr lang="en-US"/>
                  <a:t>EC$ - Millions</a:t>
                </a:r>
              </a:p>
            </c:rich>
          </c:tx>
          <c:layout>
            <c:manualLayout>
              <c:xMode val="edge"/>
              <c:yMode val="edge"/>
              <c:x val="0.0311203319502075"/>
              <c:y val="0.396314089771037"/>
            </c:manualLayout>
          </c:layout>
          <c:spPr>
            <a:noFill/>
            <a:ln w="25400">
              <a:noFill/>
            </a:ln>
          </c:spPr>
        </c:title>
        <c:numFmt formatCode="General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Century Gothic"/>
                <a:ea typeface="Century Gothic"/>
                <a:cs typeface="Century Gothic"/>
              </a:defRPr>
            </a:pPr>
            <a:endParaRPr lang="en-US"/>
          </a:p>
        </c:txPr>
        <c:crossAx val="492365480"/>
        <c:crosses val="autoZero"/>
        <c:crossBetween val="between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21577416930767"/>
          <c:y val="0.51613012083167"/>
          <c:w val="0.172199333485804"/>
          <c:h val="0.129032620922385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25" b="1" i="0" u="none" strike="noStrike" baseline="0">
              <a:solidFill>
                <a:srgbClr val="000000"/>
              </a:solidFill>
              <a:latin typeface="Century Gothic"/>
              <a:ea typeface="Century Gothic"/>
              <a:cs typeface="Century Gothic"/>
            </a:defRPr>
          </a:pPr>
          <a:endParaRPr lang="en-US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autoTitleDeleted val="1"/>
    <c:view3D>
      <c:rotX val="30"/>
      <c:perspective val="0"/>
    </c:view3D>
    <c:plotArea>
      <c:layout>
        <c:manualLayout>
          <c:layoutTarget val="inner"/>
          <c:xMode val="edge"/>
          <c:yMode val="edge"/>
          <c:x val="0.261648859998416"/>
          <c:y val="0.343084883614474"/>
          <c:w val="0.55017945218845"/>
          <c:h val="0.507978393568717"/>
        </c:manualLayout>
      </c:layout>
      <c:pie3DChart>
        <c:varyColors val="1"/>
        <c:ser>
          <c:idx val="0"/>
          <c:order val="0"/>
          <c:tx>
            <c:strRef>
              <c:f>Sheet1!$D$9:$D$10</c:f>
              <c:strCache>
                <c:ptCount val="1"/>
                <c:pt idx="0">
                  <c:v>SECTORAL DISTRIBUTION OF CREDIT 2009 %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explosion val="25"/>
          <c:dPt>
            <c:idx val="1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FF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660066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808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0399956200046347"/>
                  <c:y val="-0.137716261661007"/>
                </c:manualLayout>
              </c:layout>
              <c:dLblPos val="bestFit"/>
              <c:showVal val="1"/>
              <c:showCatName val="1"/>
            </c:dLbl>
            <c:dLbl>
              <c:idx val="1"/>
              <c:layout>
                <c:manualLayout>
                  <c:x val="0.00635912072453493"/>
                  <c:y val="-0.122116051010309"/>
                </c:manualLayout>
              </c:layout>
              <c:dLblPos val="bestFit"/>
              <c:showVal val="1"/>
              <c:showCatName val="1"/>
            </c:dLbl>
            <c:dLbl>
              <c:idx val="2"/>
              <c:layout>
                <c:manualLayout>
                  <c:x val="0.0271394071380178"/>
                  <c:y val="0.0293458673864702"/>
                </c:manualLayout>
              </c:layout>
              <c:dLblPos val="bestFit"/>
              <c:showVal val="1"/>
              <c:showCatName val="1"/>
            </c:dLbl>
            <c:dLbl>
              <c:idx val="3"/>
              <c:layout>
                <c:manualLayout>
                  <c:x val="0.0966646464401533"/>
                  <c:y val="0.118267174292715"/>
                </c:manualLayout>
              </c:layout>
              <c:dLblPos val="bestFit"/>
              <c:showVal val="1"/>
              <c:showCatName val="1"/>
            </c:dLbl>
            <c:dLbl>
              <c:idx val="4"/>
              <c:layout>
                <c:manualLayout>
                  <c:x val="0.0378019815315041"/>
                  <c:y val="0.0426253659778962"/>
                </c:manualLayout>
              </c:layout>
              <c:dLblPos val="bestFit"/>
              <c:showVal val="1"/>
              <c:showCatName val="1"/>
            </c:dLbl>
            <c:dLbl>
              <c:idx val="5"/>
              <c:layout>
                <c:manualLayout>
                  <c:x val="0.0640765419775339"/>
                  <c:y val="-0.076316155781061"/>
                </c:manualLayout>
              </c:layout>
              <c:dLblPos val="bestFit"/>
              <c:showVal val="1"/>
              <c:showCatName val="1"/>
            </c:dLbl>
            <c:dLbl>
              <c:idx val="6"/>
              <c:layout>
                <c:manualLayout>
                  <c:x val="0.0866684925164057"/>
                  <c:y val="-0.126952508474522"/>
                </c:manualLayout>
              </c:layout>
              <c:dLblPos val="bestFit"/>
              <c:showVal val="1"/>
              <c:showCatName val="1"/>
            </c:dLbl>
            <c:dLbl>
              <c:idx val="7"/>
              <c:layout>
                <c:manualLayout>
                  <c:x val="0.187805655159069"/>
                  <c:y val="-0.118180294909414"/>
                </c:manualLayout>
              </c:layout>
              <c:dLblPos val="bestFit"/>
              <c:showVal val="1"/>
              <c:showCatName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entury Gothic"/>
                    <a:ea typeface="Century Gothic"/>
                    <a:cs typeface="Century Gothic"/>
                  </a:defRPr>
                </a:pPr>
                <a:endParaRPr lang="en-US"/>
              </a:p>
            </c:txPr>
            <c:showVal val="1"/>
            <c:showCatName val="1"/>
            <c:showLeaderLines val="1"/>
          </c:dLbls>
          <c:cat>
            <c:strRef>
              <c:f>Sheet1!$C$11:$C$18</c:f>
              <c:strCache>
                <c:ptCount val="8"/>
                <c:pt idx="0">
                  <c:v>TOURISM</c:v>
                </c:pt>
                <c:pt idx="1">
                  <c:v>OTHER</c:v>
                </c:pt>
                <c:pt idx="2">
                  <c:v>PROFESSIONAL</c:v>
                </c:pt>
                <c:pt idx="3">
                  <c:v>PERSONAL</c:v>
                </c:pt>
                <c:pt idx="4">
                  <c:v>DISTRIBUTIVE TRADE</c:v>
                </c:pt>
                <c:pt idx="5">
                  <c:v>AGRICULTURE</c:v>
                </c:pt>
                <c:pt idx="6">
                  <c:v>MANUFACTURING</c:v>
                </c:pt>
                <c:pt idx="7">
                  <c:v>CONSTRUCTION</c:v>
                </c:pt>
              </c:strCache>
            </c:strRef>
          </c:cat>
          <c:val>
            <c:numRef>
              <c:f>Sheet1!$D$11:$D$18</c:f>
              <c:numCache>
                <c:formatCode>0.00%</c:formatCode>
                <c:ptCount val="8"/>
                <c:pt idx="0">
                  <c:v>0.194</c:v>
                </c:pt>
                <c:pt idx="1">
                  <c:v>0.141</c:v>
                </c:pt>
                <c:pt idx="2">
                  <c:v>0.186</c:v>
                </c:pt>
                <c:pt idx="3">
                  <c:v>0.293</c:v>
                </c:pt>
                <c:pt idx="4">
                  <c:v>0.077</c:v>
                </c:pt>
                <c:pt idx="5" formatCode="0%">
                  <c:v>0.01</c:v>
                </c:pt>
                <c:pt idx="6">
                  <c:v>0.018</c:v>
                </c:pt>
                <c:pt idx="7">
                  <c:v>0.082</c:v>
                </c:pt>
              </c:numCache>
            </c:numRef>
          </c:val>
        </c:ser>
        <c:dLbls>
          <c:showVal val="1"/>
          <c:showCatName val="1"/>
        </c:dLbls>
      </c:pie3DChart>
      <c:spPr>
        <a:noFill/>
        <a:ln w="25400">
          <a:noFill/>
        </a:ln>
      </c:spPr>
    </c:plotArea>
    <c:plotVisOnly val="1"/>
    <c:dispBlanksAs val="zero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65A31-CA7D-D44F-940B-CA3F87952F02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6CC61-46B9-B148-8564-3A82C3FC51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CC61-46B9-B148-8564-3A82C3FC51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24437-4810-7A4E-8004-27FFEAFFE6A5}" type="slidenum">
              <a:rPr lang="en-GB"/>
              <a:pPr/>
              <a:t>10</a:t>
            </a:fld>
            <a:endParaRPr lang="en-GB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2D97F-B4A3-494C-B8F2-2F64A56F2655}" type="slidenum">
              <a:rPr lang="en-GB"/>
              <a:pPr/>
              <a:t>11</a:t>
            </a:fld>
            <a:endParaRPr lang="en-GB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7ABAD-9D6F-3547-9F8E-3DDE13D430DB}" type="slidenum">
              <a:rPr lang="en-GB"/>
              <a:pPr/>
              <a:t>16</a:t>
            </a:fld>
            <a:endParaRPr lang="en-GB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2C06C-0457-D941-BDC0-CEACDC71B6A3}" type="datetimeFigureOut">
              <a:rPr lang="en-US" smtClean="0"/>
              <a:pPr/>
              <a:t>1/25/12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FB399-4784-0348-9483-7FCDAF3AB6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nmsts@yahoo.ca" TargetMode="External"/><Relationship Id="rId3" Type="http://schemas.openxmlformats.org/officeDocument/2006/relationships/hyperlink" Target="mailto:fc185627@skynet.b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hyperlink" Target="mailto:fc185627@skynet.be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rnmsts@yahoo.c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3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75956"/>
            <a:ext cx="7772400" cy="125553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0090"/>
                </a:solidFill>
              </a:rPr>
              <a:t>Economic Data for St Lucia: Preliminary Findings</a:t>
            </a:r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54871"/>
            <a:ext cx="6400800" cy="3083930"/>
          </a:xfrm>
        </p:spPr>
        <p:txBody>
          <a:bodyPr>
            <a:normAutofit fontScale="70000" lnSpcReduction="20000"/>
          </a:bodyPr>
          <a:lstStyle/>
          <a:p>
            <a:r>
              <a:rPr lang="en-US" sz="3429" b="1" dirty="0" smtClean="0">
                <a:solidFill>
                  <a:srgbClr val="000090"/>
                </a:solidFill>
                <a:latin typeface="Arial Black"/>
                <a:cs typeface="Arial Black"/>
              </a:rPr>
              <a:t>Ramesh Chaitoo</a:t>
            </a:r>
          </a:p>
          <a:p>
            <a:r>
              <a:rPr lang="en-US" sz="3027" dirty="0" smtClean="0">
                <a:solidFill>
                  <a:srgbClr val="000090"/>
                </a:solidFill>
                <a:latin typeface="Arial"/>
                <a:cs typeface="Arial"/>
              </a:rPr>
              <a:t>International Trade Consultant</a:t>
            </a:r>
          </a:p>
          <a:p>
            <a:r>
              <a:rPr lang="en-US" sz="2880" dirty="0" smtClean="0">
                <a:latin typeface="American Typewriter"/>
                <a:cs typeface="American Typewriter"/>
                <a:hlinkClick r:id="rId2"/>
              </a:rPr>
              <a:t>rnmsts@yahoo.ca</a:t>
            </a:r>
            <a:endParaRPr lang="en-US" sz="2880" dirty="0" smtClean="0">
              <a:latin typeface="American Typewriter"/>
              <a:cs typeface="American Typewriter"/>
            </a:endParaRPr>
          </a:p>
          <a:p>
            <a:r>
              <a:rPr lang="en-US" sz="2880" dirty="0" smtClean="0">
                <a:latin typeface="Arial"/>
                <a:cs typeface="Arial"/>
                <a:hlinkClick r:id="rId3"/>
              </a:rPr>
              <a:t>fc</a:t>
            </a:r>
            <a:r>
              <a:rPr lang="en-US" sz="2571" dirty="0" smtClean="0">
                <a:latin typeface="Arial"/>
                <a:cs typeface="Arial"/>
                <a:hlinkClick r:id="rId3"/>
              </a:rPr>
              <a:t>185627</a:t>
            </a:r>
            <a:r>
              <a:rPr lang="en-US" sz="2880" dirty="0" smtClean="0">
                <a:latin typeface="Arial"/>
                <a:cs typeface="Arial"/>
                <a:hlinkClick r:id="rId3"/>
              </a:rPr>
              <a:t>@skynet.be</a:t>
            </a:r>
            <a:endParaRPr lang="en-US" sz="2880" dirty="0" smtClean="0">
              <a:latin typeface="Arial"/>
              <a:cs typeface="Arial"/>
            </a:endParaRPr>
          </a:p>
          <a:p>
            <a:endParaRPr lang="en-US" sz="2595" dirty="0" smtClean="0">
              <a:latin typeface="American Typewriter"/>
              <a:cs typeface="American Typewriter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Background Seminar for 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Senior Officials 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 re 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Discussion of a Services 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Policy for St Lucia</a:t>
            </a:r>
          </a:p>
          <a:p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Castries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, 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February 20</a:t>
            </a:r>
            <a:r>
              <a:rPr lang="en-US" sz="2560" dirty="0" smtClean="0">
                <a:solidFill>
                  <a:schemeClr val="tx1"/>
                </a:solidFill>
                <a:latin typeface="Arial Narrow"/>
                <a:cs typeface="Arial Narrow"/>
              </a:rPr>
              <a:t>, 2012 </a:t>
            </a:r>
            <a:endParaRPr lang="en-US" sz="2560" dirty="0" smtClean="0">
              <a:solidFill>
                <a:schemeClr val="tx1"/>
              </a:solidFill>
              <a:latin typeface="Arial Narrow"/>
              <a:cs typeface="Arial Narrow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608"/>
            <a:fld id="{532F5E82-1E0C-4445-BA74-F8DDCFE0B299}" type="slidenum">
              <a:rPr lang="en-US"/>
              <a:pPr defTabSz="914608"/>
              <a:t>10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  <a:latin typeface="Arial Black" pitchFamily="-111" charset="0"/>
              </a:rPr>
              <a:t>Policy Frameworks for Services?</a:t>
            </a:r>
            <a:endParaRPr lang="en-GB" sz="3200" dirty="0">
              <a:solidFill>
                <a:srgbClr val="0000FF"/>
              </a:solidFill>
              <a:latin typeface="Arial Black" pitchFamily="-111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489" y="1599640"/>
            <a:ext cx="4040909" cy="4527176"/>
          </a:xfrm>
        </p:spPr>
        <p:txBody>
          <a:bodyPr/>
          <a:lstStyle/>
          <a:p>
            <a:pPr eaLnBrk="1" hangingPunct="1">
              <a:buNone/>
            </a:pPr>
            <a:r>
              <a:rPr lang="en-GB" b="1" dirty="0" smtClean="0"/>
              <a:t>Specific Policies? </a:t>
            </a:r>
          </a:p>
          <a:p>
            <a:pPr eaLnBrk="1" hangingPunct="1"/>
            <a:r>
              <a:rPr lang="en-GB" dirty="0" smtClean="0"/>
              <a:t>ANT – </a:t>
            </a:r>
          </a:p>
          <a:p>
            <a:pPr eaLnBrk="1" hangingPunct="1"/>
            <a:r>
              <a:rPr lang="en-GB" dirty="0" smtClean="0"/>
              <a:t>DOM –</a:t>
            </a:r>
          </a:p>
          <a:p>
            <a:pPr eaLnBrk="1" hangingPunct="1"/>
            <a:r>
              <a:rPr lang="en-GB" dirty="0" smtClean="0"/>
              <a:t>GDA – </a:t>
            </a:r>
          </a:p>
          <a:p>
            <a:pPr eaLnBrk="1" hangingPunct="1"/>
            <a:r>
              <a:rPr lang="en-GB" dirty="0" smtClean="0"/>
              <a:t>KNA – </a:t>
            </a:r>
          </a:p>
          <a:p>
            <a:pPr eaLnBrk="1" hangingPunct="1"/>
            <a:r>
              <a:rPr lang="en-GB" dirty="0" smtClean="0"/>
              <a:t>SLU –</a:t>
            </a:r>
            <a:r>
              <a:rPr lang="en-GB" dirty="0" smtClean="0"/>
              <a:t> Tourism</a:t>
            </a:r>
          </a:p>
          <a:p>
            <a:pPr eaLnBrk="1" hangingPunct="1"/>
            <a:r>
              <a:rPr lang="en-GB" dirty="0" smtClean="0"/>
              <a:t>SVG – Offshore finance, ICT</a:t>
            </a: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603" y="1599640"/>
            <a:ext cx="4040909" cy="4527176"/>
          </a:xfrm>
        </p:spPr>
        <p:txBody>
          <a:bodyPr/>
          <a:lstStyle/>
          <a:p>
            <a:pPr eaLnBrk="1" hangingPunct="1">
              <a:buNone/>
            </a:pPr>
            <a:r>
              <a:rPr lang="en-GB" b="1" dirty="0" smtClean="0"/>
              <a:t>Specific Incentives?</a:t>
            </a:r>
          </a:p>
          <a:p>
            <a:r>
              <a:rPr lang="en-GB" dirty="0" smtClean="0"/>
              <a:t>ANT – </a:t>
            </a:r>
          </a:p>
          <a:p>
            <a:r>
              <a:rPr lang="en-GB" dirty="0" smtClean="0"/>
              <a:t>DOM –</a:t>
            </a:r>
          </a:p>
          <a:p>
            <a:r>
              <a:rPr lang="en-GB" dirty="0" smtClean="0"/>
              <a:t>GDA – </a:t>
            </a:r>
          </a:p>
          <a:p>
            <a:r>
              <a:rPr lang="en-GB" dirty="0" smtClean="0"/>
              <a:t>KNA – </a:t>
            </a:r>
          </a:p>
          <a:p>
            <a:r>
              <a:rPr lang="en-GB" dirty="0" smtClean="0"/>
              <a:t>SLU –</a:t>
            </a:r>
            <a:r>
              <a:rPr lang="en-GB" dirty="0" smtClean="0"/>
              <a:t> Tourism</a:t>
            </a:r>
          </a:p>
          <a:p>
            <a:r>
              <a:rPr lang="en-GB" dirty="0" smtClean="0"/>
              <a:t>SVG – Offshore finance, ICT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608"/>
            <a:fld id="{2C3A08F3-418E-5A41-9D20-4D02666FD2F6}" type="slidenum">
              <a:rPr lang="en-US"/>
              <a:pPr defTabSz="914608"/>
              <a:t>11</a:t>
            </a:fld>
            <a:endParaRPr lang="en-US" dirty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336176"/>
            <a:ext cx="8509000" cy="1143000"/>
          </a:xfrm>
        </p:spPr>
        <p:txBody>
          <a:bodyPr/>
          <a:lstStyle/>
          <a:p>
            <a:pPr eaLnBrk="1" hangingPunct="1"/>
            <a:r>
              <a:rPr lang="en-GB" sz="3200" dirty="0" smtClean="0">
                <a:solidFill>
                  <a:srgbClr val="0000FF"/>
                </a:solidFill>
                <a:latin typeface="Arial Black" pitchFamily="-111" charset="0"/>
              </a:rPr>
              <a:t>Export Strategies</a:t>
            </a:r>
            <a:endParaRPr lang="en-GB" sz="3200" dirty="0">
              <a:solidFill>
                <a:srgbClr val="0000FF"/>
              </a:solidFill>
              <a:latin typeface="Arial Black" pitchFamily="-111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479177"/>
            <a:ext cx="8229023" cy="4647640"/>
          </a:xfrm>
        </p:spPr>
        <p:txBody>
          <a:bodyPr>
            <a:normAutofit fontScale="85000" lnSpcReduction="20000"/>
          </a:bodyPr>
          <a:lstStyle/>
          <a:p>
            <a:pPr eaLnBrk="1" hangingPunct="1"/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DOM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Export strategy targets culture, professional, construction, wellness tourism.</a:t>
            </a:r>
          </a:p>
          <a:p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SLU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2004 Export Strategy - Arts &amp; entertainment, architecture, ICT, </a:t>
            </a:r>
            <a:r>
              <a:rPr lang="en-US" dirty="0" smtClean="0"/>
              <a:t>Integrated Marketing Communications, 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nursing, tourism.</a:t>
            </a:r>
          </a:p>
          <a:p>
            <a:pPr eaLnBrk="1" hangingPunct="1"/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GDA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Export Strategy? – tourism, business services, education, construction &amp; engineering.  Also has ICT strategy; health &amp; wellness tourism strategy in process.</a:t>
            </a:r>
          </a:p>
          <a:p>
            <a:pPr eaLnBrk="1" hangingPunct="1"/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SVG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Export strategy still in process; ICT strategy.</a:t>
            </a:r>
          </a:p>
          <a:p>
            <a:pPr eaLnBrk="1" hangingPunct="1"/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KNA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2006 Adaptation strategy – Tourism, ICT, financial services.</a:t>
            </a:r>
          </a:p>
          <a:p>
            <a:pPr eaLnBrk="1" hangingPunct="1"/>
            <a:r>
              <a:rPr lang="en-GB" b="1" dirty="0" smtClean="0">
                <a:ea typeface="ＭＳ Ｐゴシック" pitchFamily="-111" charset="-128"/>
                <a:cs typeface="ＭＳ Ｐゴシック" pitchFamily="-111" charset="-128"/>
              </a:rPr>
              <a:t>ANT</a:t>
            </a:r>
            <a:r>
              <a:rPr lang="en-GB" dirty="0" smtClean="0">
                <a:ea typeface="ＭＳ Ｐゴシック" pitchFamily="-111" charset="-128"/>
                <a:cs typeface="ＭＳ Ｐゴシック" pitchFamily="-111" charset="-128"/>
              </a:rPr>
              <a:t> – Information void; ICT?  </a:t>
            </a:r>
          </a:p>
          <a:p>
            <a:pPr eaLnBrk="1" hangingPunct="1"/>
            <a:endParaRPr lang="en-GB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Foreign Investment Strategies</a:t>
            </a:r>
            <a:endParaRPr lang="en-US" sz="36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Unclear regarding what governments say in terms of attracting investors.</a:t>
            </a:r>
          </a:p>
          <a:p>
            <a:r>
              <a:rPr lang="en-US" dirty="0" smtClean="0"/>
              <a:t>All OECS have incentives for tourism sector for many years. </a:t>
            </a:r>
          </a:p>
          <a:p>
            <a:r>
              <a:rPr lang="en-US" dirty="0" smtClean="0"/>
              <a:t>Some incentives for offshore financial services firms</a:t>
            </a:r>
          </a:p>
          <a:p>
            <a:r>
              <a:rPr lang="en-US" dirty="0" smtClean="0"/>
              <a:t>No clear image for any country – like Mauritius for ICT hub, health tourism.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280"/>
            <a:ext cx="8229600" cy="395604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Arial"/>
                <a:cs typeface="Arial"/>
              </a:rPr>
              <a:t>Health Tourism</a:t>
            </a:r>
            <a:br>
              <a:rPr lang="en-US" sz="3600" b="1" dirty="0" smtClean="0">
                <a:solidFill>
                  <a:srgbClr val="0000FF"/>
                </a:solidFill>
                <a:latin typeface="Arial"/>
                <a:cs typeface="Arial"/>
              </a:rPr>
            </a:br>
            <a:endParaRPr lang="en-US" sz="36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2560"/>
            <a:ext cx="8229600" cy="47936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Common OECS Tourism Policy discussed in August 2011 but health tourism is not part of that agenda. </a:t>
            </a:r>
          </a:p>
          <a:p>
            <a:r>
              <a:rPr lang="en-US" dirty="0" smtClean="0"/>
              <a:t>Given the massive size and age structure of the US and Canadian populations, future prospects for health tourism may be the greatest of all targeted sectors</a:t>
            </a:r>
          </a:p>
          <a:p>
            <a:r>
              <a:rPr lang="en-US" dirty="0" smtClean="0"/>
              <a:t>But it requires focused, organized effort and significant new investment in infrastructure, standards, training, proper air links, etc. etc.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489" y="274544"/>
            <a:ext cx="8229023" cy="66675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Arial"/>
                <a:cs typeface="Arial"/>
              </a:rPr>
              <a:t>Overall Assessment of Supply Side</a:t>
            </a:r>
            <a:endParaRPr lang="en-US" sz="36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489" y="1143001"/>
            <a:ext cx="8229023" cy="4983816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Arial"/>
                <a:cs typeface="Arial"/>
              </a:rPr>
              <a:t>St Lucia</a:t>
            </a:r>
            <a:r>
              <a:rPr lang="en-US" sz="2500" dirty="0" smtClean="0">
                <a:latin typeface="Arial"/>
                <a:cs typeface="Arial"/>
              </a:rPr>
              <a:t> </a:t>
            </a:r>
            <a:r>
              <a:rPr lang="en-US" sz="2500" dirty="0" smtClean="0">
                <a:latin typeface="Arial"/>
                <a:cs typeface="Arial"/>
              </a:rPr>
              <a:t>is really ready for exports to US &amp; Canada in any of the targeted sectors, except perhaps, ICT. </a:t>
            </a:r>
          </a:p>
          <a:p>
            <a:r>
              <a:rPr lang="en-US" sz="2500" dirty="0" smtClean="0">
                <a:latin typeface="Arial"/>
                <a:cs typeface="Arial"/>
              </a:rPr>
              <a:t>Too few players,</a:t>
            </a:r>
          </a:p>
          <a:p>
            <a:r>
              <a:rPr lang="en-US" sz="2500" dirty="0" smtClean="0">
                <a:latin typeface="Arial"/>
                <a:cs typeface="Arial"/>
              </a:rPr>
              <a:t>Firms too small &amp; not really outward oriented</a:t>
            </a:r>
          </a:p>
          <a:p>
            <a:r>
              <a:rPr lang="en-US" sz="2500" dirty="0" smtClean="0">
                <a:latin typeface="Arial"/>
                <a:cs typeface="Arial"/>
              </a:rPr>
              <a:t>Very segmented markets in spite of Economic Union</a:t>
            </a:r>
          </a:p>
          <a:p>
            <a:r>
              <a:rPr lang="en-US" sz="2500" dirty="0" smtClean="0">
                <a:latin typeface="Arial"/>
                <a:cs typeface="Arial"/>
              </a:rPr>
              <a:t>Standards do not meet international expectations</a:t>
            </a:r>
          </a:p>
          <a:p>
            <a:r>
              <a:rPr lang="en-US" sz="2500" dirty="0" smtClean="0">
                <a:latin typeface="Arial"/>
                <a:cs typeface="Arial"/>
              </a:rPr>
              <a:t>Lack of relevant education and training – failure at the basic CXC level.</a:t>
            </a:r>
            <a:r>
              <a:rPr lang="en-US" sz="2500" dirty="0" smtClean="0">
                <a:latin typeface="Arial"/>
                <a:cs typeface="Arial"/>
              </a:rPr>
              <a:t> </a:t>
            </a:r>
          </a:p>
          <a:p>
            <a:r>
              <a:rPr lang="en-US" sz="2500" dirty="0" smtClean="0">
                <a:latin typeface="Arial"/>
                <a:cs typeface="Arial"/>
              </a:rPr>
              <a:t>Training shortfall in technical </a:t>
            </a:r>
            <a:r>
              <a:rPr lang="en-US" sz="2500" dirty="0" smtClean="0">
                <a:latin typeface="Arial"/>
                <a:cs typeface="Arial"/>
              </a:rPr>
              <a:t>areas?</a:t>
            </a:r>
          </a:p>
          <a:p>
            <a:endParaRPr lang="en-US" sz="2500" dirty="0" smtClean="0">
              <a:latin typeface="Arial"/>
              <a:cs typeface="Arial"/>
            </a:endParaRPr>
          </a:p>
          <a:p>
            <a:endParaRPr lang="en-US" sz="2500" dirty="0" smtClean="0"/>
          </a:p>
          <a:p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dirty="0"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1B5108-62BE-6F43-AA73-ECFFE6E5A09B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208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0090"/>
                </a:solidFill>
                <a:latin typeface="Arial"/>
                <a:cs typeface="Arial"/>
              </a:rPr>
              <a:t>Total Deposits in OECS Commercial Banks</a:t>
            </a:r>
            <a:r>
              <a:rPr lang="en-US" sz="3600" dirty="0" smtClean="0">
                <a:solidFill>
                  <a:srgbClr val="000090"/>
                </a:solidFill>
                <a:latin typeface="Arial"/>
                <a:cs typeface="Arial"/>
              </a:rPr>
              <a:t> </a:t>
            </a:r>
            <a:br>
              <a:rPr lang="en-US" sz="3600" dirty="0" smtClean="0">
                <a:solidFill>
                  <a:srgbClr val="000090"/>
                </a:solidFill>
                <a:latin typeface="Arial"/>
                <a:cs typeface="Arial"/>
              </a:rPr>
            </a:br>
            <a:r>
              <a:rPr lang="en-US" sz="2667" dirty="0" smtClean="0">
                <a:solidFill>
                  <a:srgbClr val="000090"/>
                </a:solidFill>
                <a:latin typeface="Arial"/>
                <a:cs typeface="Arial"/>
              </a:rPr>
              <a:t>(EC$ 000) </a:t>
            </a:r>
            <a:endParaRPr lang="en-US" sz="2667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520"/>
            <a:ext cx="8229600" cy="4939643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750" y="2051050"/>
            <a:ext cx="8064500" cy="275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608"/>
            <a:fld id="{1B69315B-3BEA-DB43-A1C2-14180B26CE03}" type="slidenum">
              <a:rPr lang="en-US"/>
              <a:pPr defTabSz="914608"/>
              <a:t>16</a:t>
            </a:fld>
            <a:endParaRPr 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4000" b="1" dirty="0" smtClean="0">
                <a:solidFill>
                  <a:srgbClr val="000090"/>
                </a:solidFill>
                <a:latin typeface="Arial Black"/>
                <a:cs typeface="Arial Black"/>
              </a:rPr>
              <a:t>THANK YOU</a:t>
            </a:r>
            <a:endParaRPr lang="en-GB" sz="4000" b="1" dirty="0">
              <a:solidFill>
                <a:srgbClr val="000090"/>
              </a:solidFill>
              <a:latin typeface="Arial Black"/>
              <a:cs typeface="Arial Black"/>
            </a:endParaRP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489" y="1935816"/>
            <a:ext cx="8229023" cy="4191000"/>
          </a:xfrm>
        </p:spPr>
        <p:txBody>
          <a:bodyPr/>
          <a:lstStyle/>
          <a:p>
            <a:pPr algn="ctr" eaLnBrk="1" hangingPunct="1">
              <a:buNone/>
            </a:pPr>
            <a:r>
              <a:rPr lang="en-GB" dirty="0" smtClean="0">
                <a:latin typeface="Book Antiqua"/>
                <a:ea typeface="ＭＳ Ｐゴシック" pitchFamily="-111" charset="-128"/>
                <a:cs typeface="Book Antiqua"/>
              </a:rPr>
              <a:t>RAMESH CHAITOO</a:t>
            </a:r>
          </a:p>
          <a:p>
            <a:pPr algn="ctr" eaLnBrk="1" hangingPunct="1">
              <a:buNone/>
            </a:pPr>
            <a:r>
              <a:rPr lang="en-GB" dirty="0" smtClean="0">
                <a:latin typeface="Book Antiqua"/>
                <a:ea typeface="ＭＳ Ｐゴシック" pitchFamily="-111" charset="-128"/>
                <a:cs typeface="Book Antiqua"/>
              </a:rPr>
              <a:t>International Trade Consultant</a:t>
            </a:r>
          </a:p>
          <a:p>
            <a:pPr algn="ctr" eaLnBrk="1" hangingPunct="1">
              <a:buNone/>
            </a:pPr>
            <a:r>
              <a:rPr lang="en-GB" dirty="0" smtClean="0">
                <a:latin typeface="American Typewriter"/>
                <a:ea typeface="ＭＳ Ｐゴシック" pitchFamily="-111" charset="-128"/>
                <a:cs typeface="American Typewriter"/>
                <a:hlinkClick r:id="rId3"/>
              </a:rPr>
              <a:t>rnmsts@yahoo.ca</a:t>
            </a:r>
            <a:endParaRPr lang="en-GB" dirty="0" smtClean="0">
              <a:latin typeface="American Typewriter"/>
              <a:ea typeface="ＭＳ Ｐゴシック" pitchFamily="-111" charset="-128"/>
              <a:cs typeface="American Typewriter"/>
            </a:endParaRPr>
          </a:p>
          <a:p>
            <a:pPr algn="ctr" eaLnBrk="1" hangingPunct="1">
              <a:buNone/>
            </a:pPr>
            <a:r>
              <a:rPr lang="en-GB" dirty="0" smtClean="0">
                <a:latin typeface="American Typewriter"/>
                <a:ea typeface="ＭＳ Ｐゴシック" pitchFamily="-111" charset="-128"/>
                <a:cs typeface="American Typewriter"/>
                <a:hlinkClick r:id="rId4"/>
              </a:rPr>
              <a:t>fc185627@skynet.be</a:t>
            </a:r>
            <a:endParaRPr lang="en-GB" dirty="0" smtClean="0">
              <a:latin typeface="American Typewriter"/>
              <a:ea typeface="ＭＳ Ｐゴシック" pitchFamily="-111" charset="-128"/>
              <a:cs typeface="American Typewriter"/>
            </a:endParaRPr>
          </a:p>
          <a:p>
            <a:pPr algn="ctr" eaLnBrk="1" hangingPunct="1">
              <a:buNone/>
            </a:pPr>
            <a:endParaRPr lang="en-GB" dirty="0">
              <a:ea typeface="ＭＳ Ｐゴシック" pitchFamily="-111" charset="-128"/>
              <a:cs typeface="ＭＳ Ｐゴシック" pitchFamily="-111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General outline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Sectoral Composition of GDP</a:t>
            </a:r>
            <a:r>
              <a:rPr lang="en-US" sz="3200" b="1" dirty="0" smtClean="0">
                <a:solidFill>
                  <a:srgbClr val="0000FF"/>
                </a:solidFill>
              </a:rPr>
              <a:t> – St Lucia, 2010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231" y="1417639"/>
            <a:ext cx="7223603" cy="4708524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999231" y="1600200"/>
          <a:ext cx="7289800" cy="469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</a:rPr>
              <a:t>Sectoral Composition of GDP – St Lucia, 2009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596" y="1417639"/>
            <a:ext cx="7327690" cy="4708524"/>
          </a:xfrm>
          <a:prstGeom prst="rect">
            <a:avLst/>
          </a:prstGeom>
        </p:spPr>
      </p:pic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149350" y="1600200"/>
          <a:ext cx="68453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4766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Employment by Sector – St Lucia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57488"/>
            <a:ext cx="8229600" cy="4668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>
              <a:latin typeface="Times New Roman" pitchFamily="-111" charset="0"/>
              <a:ea typeface="ＭＳ Ｐゴシック" pitchFamily="-111" charset="-128"/>
              <a:cs typeface="ＭＳ Ｐゴシック" pitchFamily="-111" charset="-128"/>
            </a:endParaRP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70113" y="1457488"/>
          <a:ext cx="6672104" cy="4345590"/>
        </p:xfrm>
        <a:graphic>
          <a:graphicData uri="http://schemas.openxmlformats.org/drawingml/2006/table">
            <a:tbl>
              <a:tblPr/>
              <a:tblGrid>
                <a:gridCol w="2328205"/>
                <a:gridCol w="1093787"/>
                <a:gridCol w="812528"/>
                <a:gridCol w="812528"/>
                <a:gridCol w="812528"/>
                <a:gridCol w="812528"/>
              </a:tblGrid>
              <a:tr h="260123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latin typeface="Century Gothic"/>
                        </a:rPr>
                        <a:t>Employment 2001 - 2008 ('000) per Sector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3137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Century Gothic"/>
                        </a:rPr>
                        <a:t> 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latin typeface="Century Gothic"/>
                        </a:rPr>
                        <a:t>Average  2001 - 2004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Century Gothic"/>
                        </a:rPr>
                        <a:t>2005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Century Gothic"/>
                        </a:rPr>
                        <a:t>2006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Century Gothic"/>
                        </a:rPr>
                        <a:t>2007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Century Gothic"/>
                        </a:rPr>
                        <a:t>2008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Total Employment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63.930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68.930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67.180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72.780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71.900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Agriculture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10.328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9.050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5.960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8.270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7.650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Manufacturing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5.098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4.720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latin typeface="Century Gothic"/>
                        </a:rPr>
                        <a:t>3.860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4.160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3.020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Construction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5.518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7.530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8.050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8.940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7.290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Century Gothic"/>
                        </a:rPr>
                        <a:t>Electricity, Gas &amp; Water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553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420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600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Century Gothic"/>
                        </a:rPr>
                        <a:t>Wholesale &amp; Retail Trade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10.105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10.030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11.540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11.210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10.870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Century Gothic"/>
                        </a:rPr>
                        <a:t>Hotels &amp; Restaurants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7.713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8.690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8.760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8.870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11.510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Communications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3.968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4.170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3.340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4.370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5.180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latin typeface="Century Gothic"/>
                        </a:rPr>
                        <a:t>Banking &amp; Insurance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1.188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1.600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1.860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1.090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1.660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672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latin typeface="Century Gothic"/>
                        </a:rPr>
                        <a:t>Real Estate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2.275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2.680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2.800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latin typeface="Century Gothic"/>
                        </a:rPr>
                        <a:t>2.950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latin typeface="Century Gothic"/>
                        </a:rPr>
                        <a:t>1.970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</a:rPr>
              <a:t>FDI Inflows – St Lucia </a:t>
            </a:r>
            <a:r>
              <a:rPr lang="en-US" sz="2400" b="1" dirty="0" smtClean="0">
                <a:solidFill>
                  <a:srgbClr val="0000FF"/>
                </a:solidFill>
              </a:rPr>
              <a:t>(EC$ mill)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536700" y="2298700"/>
          <a:ext cx="60706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00FF"/>
                </a:solidFill>
                <a:latin typeface="Arial"/>
                <a:cs typeface="Arial"/>
              </a:rPr>
              <a:t>FDI stock in St Lucia</a:t>
            </a:r>
            <a:r>
              <a:rPr lang="en-US" sz="2000" b="1" dirty="0" smtClean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2000" b="1" dirty="0" smtClean="0">
                <a:solidFill>
                  <a:srgbClr val="0000FF"/>
                </a:solidFill>
                <a:latin typeface="Arial"/>
                <a:cs typeface="Arial"/>
              </a:rPr>
              <a:t>(EC$ mill.)</a:t>
            </a:r>
            <a:endParaRPr lang="en-US" sz="2000" b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511300" y="2051050"/>
          <a:ext cx="6121400" cy="3424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Sectoral Distribution of Credit – St Lucia, 2009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327" y="1600201"/>
            <a:ext cx="7119517" cy="4271392"/>
          </a:xfrm>
          <a:prstGeom prst="rect">
            <a:avLst/>
          </a:prstGeom>
        </p:spPr>
      </p:pic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1028700" y="1600201"/>
          <a:ext cx="7086600" cy="477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489" y="274545"/>
            <a:ext cx="8229023" cy="56365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00FF"/>
                </a:solidFill>
                <a:latin typeface="Arial"/>
                <a:ea typeface="ＭＳ Ｐゴシック" pitchFamily="-111" charset="-128"/>
                <a:cs typeface="Arial"/>
              </a:rPr>
              <a:t>St Lucia</a:t>
            </a:r>
            <a:r>
              <a:rPr lang="en-US" sz="4000" b="1" dirty="0" smtClean="0">
                <a:solidFill>
                  <a:srgbClr val="0000FF"/>
                </a:solidFill>
                <a:latin typeface="Arial"/>
                <a:cs typeface="Arial"/>
              </a:rPr>
              <a:t> Services Trade</a:t>
            </a:r>
            <a:r>
              <a:rPr lang="en-US" sz="2667" b="1" dirty="0" smtClean="0">
                <a:solidFill>
                  <a:srgbClr val="0000FF"/>
                </a:solidFill>
              </a:rPr>
              <a:t> </a:t>
            </a:r>
            <a:r>
              <a:rPr lang="en-US" sz="2667" b="1" dirty="0" smtClean="0">
                <a:solidFill>
                  <a:srgbClr val="0000FF"/>
                </a:solidFill>
                <a:latin typeface="Arial"/>
                <a:cs typeface="Arial"/>
              </a:rPr>
              <a:t>(EC$ mill</a:t>
            </a:r>
            <a:r>
              <a:rPr lang="en-US" sz="3600" b="1" dirty="0" smtClean="0">
                <a:solidFill>
                  <a:srgbClr val="0000FF"/>
                </a:solidFill>
                <a:latin typeface="Arial"/>
                <a:cs typeface="Arial"/>
              </a:rPr>
              <a:t>)</a:t>
            </a:r>
            <a:endParaRPr lang="en-US" sz="3600" b="1" dirty="0">
              <a:solidFill>
                <a:srgbClr val="0000FF"/>
              </a:solidFill>
              <a:latin typeface="Arial"/>
              <a:ea typeface="ＭＳ Ｐゴシック" pitchFamily="-111" charset="-128"/>
              <a:cs typeface="Arial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489" y="1165990"/>
            <a:ext cx="8229023" cy="4960825"/>
          </a:xfrm>
        </p:spPr>
        <p:txBody>
          <a:bodyPr>
            <a:normAutofit/>
          </a:bodyPr>
          <a:lstStyle/>
          <a:p>
            <a:pPr marL="461578" indent="-461578">
              <a:buNone/>
            </a:pPr>
            <a:endParaRPr lang="en-US" sz="25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4857B4-4892-5E41-B186-E0B3499C5EB4}" type="slidenum">
              <a:rPr lang="en-US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597" y="1165990"/>
            <a:ext cx="7410958" cy="4684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</TotalTime>
  <Words>719</Words>
  <Application>Microsoft Macintosh PowerPoint</Application>
  <PresentationFormat>On-screen Show (4:3)</PresentationFormat>
  <Paragraphs>171</Paragraphs>
  <Slides>16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Economic Data for St Lucia: Preliminary Findings</vt:lpstr>
      <vt:lpstr>General outline</vt:lpstr>
      <vt:lpstr>Sectoral Composition of GDP – St Lucia, 2010</vt:lpstr>
      <vt:lpstr>Sectoral Composition of GDP – St Lucia, 2009</vt:lpstr>
      <vt:lpstr>Employment by Sector – St Lucia</vt:lpstr>
      <vt:lpstr>FDI Inflows – St Lucia (EC$ mill)</vt:lpstr>
      <vt:lpstr>FDI stock in St Lucia (EC$ mill.)</vt:lpstr>
      <vt:lpstr>Sectoral Distribution of Credit – St Lucia, 2009</vt:lpstr>
      <vt:lpstr>St Lucia Services Trade (EC$ mill)</vt:lpstr>
      <vt:lpstr>Policy Frameworks for Services?</vt:lpstr>
      <vt:lpstr>Export Strategies</vt:lpstr>
      <vt:lpstr>Foreign Investment Strategies</vt:lpstr>
      <vt:lpstr>Health Tourism </vt:lpstr>
      <vt:lpstr>Overall Assessment of Supply Side</vt:lpstr>
      <vt:lpstr>Total Deposits in OECS Commercial Banks  (EC$ 000) </vt:lpstr>
      <vt:lpstr>THANK YOU</vt:lpstr>
    </vt:vector>
  </TitlesOfParts>
  <Company>WHINFIELD ASSOCIATES 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RAMESH CHAITOO</dc:creator>
  <cp:lastModifiedBy>RAMESH CHAITOO</cp:lastModifiedBy>
  <cp:revision>57</cp:revision>
  <dcterms:created xsi:type="dcterms:W3CDTF">2012-01-26T01:30:20Z</dcterms:created>
  <dcterms:modified xsi:type="dcterms:W3CDTF">2012-01-26T02:05:53Z</dcterms:modified>
</cp:coreProperties>
</file>